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13cc54bc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13cc54bc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13cc54b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13cc54b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13cc54bcb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13cc54bcb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13cc54bcb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13cc54bcb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13cc54bcb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13cc54bcb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Clarification Help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25850"/>
            <a:ext cx="3999900" cy="4248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D9D2E9"/>
                </a:highlight>
              </a:rPr>
              <a:t>Copay</a:t>
            </a:r>
            <a:endParaRPr>
              <a:highlight>
                <a:srgbClr val="D9D2E9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 set price for different visits, does not apply to your </a:t>
            </a:r>
            <a:r>
              <a:rPr lang="en">
                <a:highlight>
                  <a:srgbClr val="F4CCCC"/>
                </a:highlight>
              </a:rPr>
              <a:t>deductible,</a:t>
            </a:r>
            <a:r>
              <a:rPr lang="en"/>
              <a:t> but does apply to </a:t>
            </a:r>
            <a:r>
              <a:rPr lang="en">
                <a:highlight>
                  <a:srgbClr val="D9EAD3"/>
                </a:highlight>
              </a:rPr>
              <a:t>out of pocket max</a:t>
            </a:r>
            <a:endParaRPr>
              <a:highlight>
                <a:srgbClr val="D9EAD3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F4CCCC"/>
                </a:highlight>
              </a:rPr>
              <a:t>Deductible</a:t>
            </a:r>
            <a:endParaRPr>
              <a:highlight>
                <a:srgbClr val="F4CCCC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amount you have to hit first before the provider helps payment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D0E0E3"/>
                </a:highlight>
              </a:rPr>
              <a:t>Co-insurance</a:t>
            </a:r>
            <a:endParaRPr>
              <a:highlight>
                <a:srgbClr val="D0E0E3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percentage that you split with the provider between hitting your </a:t>
            </a:r>
            <a:r>
              <a:rPr lang="en">
                <a:highlight>
                  <a:srgbClr val="F4CCCC"/>
                </a:highlight>
              </a:rPr>
              <a:t>deductible, </a:t>
            </a:r>
            <a:r>
              <a:rPr lang="en"/>
              <a:t>until you hit your </a:t>
            </a:r>
            <a:r>
              <a:rPr lang="en">
                <a:highlight>
                  <a:srgbClr val="D9EAD3"/>
                </a:highlight>
              </a:rPr>
              <a:t>out of pocket max</a:t>
            </a:r>
            <a:endParaRPr>
              <a:highlight>
                <a:srgbClr val="D9EAD3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highlight>
                  <a:srgbClr val="D9EAD3"/>
                </a:highlight>
              </a:rPr>
              <a:t>Out of Pocket Max</a:t>
            </a:r>
            <a:endParaRPr>
              <a:highlight>
                <a:srgbClr val="D9EAD3"/>
              </a:highlight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The total amount that you would have to pay. After this the provider covers at 100%</a:t>
            </a:r>
            <a:endParaRPr/>
          </a:p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445300" y="174450"/>
            <a:ext cx="1306200" cy="20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Deductible: </a:t>
            </a:r>
            <a:r>
              <a:rPr lang="en"/>
              <a:t>$3000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0E0E3"/>
                </a:highlight>
              </a:rPr>
              <a:t>Coinsurance:</a:t>
            </a:r>
            <a:r>
              <a:rPr lang="en"/>
              <a:t> 20%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Out of Pocket </a:t>
            </a:r>
            <a:r>
              <a:rPr lang="en"/>
              <a:t>Max: $6000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/>
          <p:nvPr/>
        </p:nvSpPr>
        <p:spPr>
          <a:xfrm>
            <a:off x="311700" y="3377150"/>
            <a:ext cx="2258700" cy="14592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Deductible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($3,000)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3137175" y="3392525"/>
            <a:ext cx="2395500" cy="6444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(20%, $3,000)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3137175" y="4191950"/>
            <a:ext cx="2395500" cy="6444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Provider’s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(80%, $12,000)</a:t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6099550" y="3377150"/>
            <a:ext cx="2509200" cy="1459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Pays Everything Else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($2,000)</a:t>
            </a:r>
            <a:endParaRPr/>
          </a:p>
        </p:txBody>
      </p:sp>
      <p:cxnSp>
        <p:nvCxnSpPr>
          <p:cNvPr id="66" name="Google Shape;66;p14"/>
          <p:cNvCxnSpPr>
            <a:endCxn id="63" idx="1"/>
          </p:cNvCxnSpPr>
          <p:nvPr/>
        </p:nvCxnSpPr>
        <p:spPr>
          <a:xfrm>
            <a:off x="2577675" y="3708725"/>
            <a:ext cx="559500" cy="6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7" name="Google Shape;67;p14"/>
          <p:cNvCxnSpPr>
            <a:endCxn id="64" idx="1"/>
          </p:cNvCxnSpPr>
          <p:nvPr/>
        </p:nvCxnSpPr>
        <p:spPr>
          <a:xfrm flipH="1" rot="10800000">
            <a:off x="2589975" y="4514150"/>
            <a:ext cx="547200" cy="9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8" name="Google Shape;68;p14"/>
          <p:cNvCxnSpPr>
            <a:stCxn id="63" idx="3"/>
            <a:endCxn id="65" idx="1"/>
          </p:cNvCxnSpPr>
          <p:nvPr/>
        </p:nvCxnSpPr>
        <p:spPr>
          <a:xfrm>
            <a:off x="5532675" y="3714725"/>
            <a:ext cx="567000" cy="39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9" name="Google Shape;69;p14"/>
          <p:cNvCxnSpPr>
            <a:stCxn id="64" idx="3"/>
            <a:endCxn id="65" idx="1"/>
          </p:cNvCxnSpPr>
          <p:nvPr/>
        </p:nvCxnSpPr>
        <p:spPr>
          <a:xfrm flipH="1" rot="10800000">
            <a:off x="5532675" y="4106750"/>
            <a:ext cx="567000" cy="407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0" name="Google Shape;70;p14"/>
          <p:cNvSpPr txBox="1"/>
          <p:nvPr/>
        </p:nvSpPr>
        <p:spPr>
          <a:xfrm>
            <a:off x="6053200" y="125850"/>
            <a:ext cx="2601900" cy="21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$20,000 Bill (estimated one night in a hospital):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$20,000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ighlight>
                  <a:srgbClr val="F4CCCC"/>
                </a:highlight>
              </a:rPr>
              <a:t>-$3,000 (Deductible)</a:t>
            </a:r>
            <a:endParaRPr u="sng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$17,000 Left after Deductible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0E0E3"/>
                </a:highlight>
              </a:rPr>
              <a:t>-$3,000 (Your 20%)</a:t>
            </a:r>
            <a:endParaRPr>
              <a:highlight>
                <a:srgbClr val="D0E0E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highlight>
                  <a:srgbClr val="D9EAD3"/>
                </a:highlight>
              </a:rPr>
              <a:t>-$12,000 (Provider’s 80%)</a:t>
            </a:r>
            <a:endParaRPr u="sng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$2,000 (Provider Pays)</a:t>
            </a:r>
            <a:endParaRPr>
              <a:highlight>
                <a:srgbClr val="D9EAD3"/>
              </a:highlight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4773625" y="2830100"/>
            <a:ext cx="38352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math scenarios on the following slides.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1764000" y="206725"/>
            <a:ext cx="1908300" cy="47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Expenses:</a:t>
            </a:r>
            <a:endParaRPr/>
          </a:p>
          <a:p>
            <a:pPr indent="-304800" lvl="0" marL="457200" rtl="0" algn="l">
              <a:spcBef>
                <a:spcPts val="160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Night at a hospital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Surgery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Testing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X-rays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Prescriptions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Doctor visit copay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/>
              <a:t>Specialist copay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311700" y="206725"/>
            <a:ext cx="1374000" cy="22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F4CCCC"/>
                </a:highlight>
              </a:rPr>
              <a:t>Deductible: </a:t>
            </a:r>
            <a:r>
              <a:rPr lang="en">
                <a:solidFill>
                  <a:schemeClr val="dk2"/>
                </a:solidFill>
              </a:rPr>
              <a:t>$3000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D0E0E3"/>
                </a:highlight>
              </a:rPr>
              <a:t>Coinsurance:</a:t>
            </a:r>
            <a:r>
              <a:rPr lang="en">
                <a:solidFill>
                  <a:schemeClr val="dk2"/>
                </a:solidFill>
              </a:rPr>
              <a:t> 20%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D9EAD3"/>
                </a:highlight>
              </a:rPr>
              <a:t>Out of Pocket Max:</a:t>
            </a:r>
            <a:r>
              <a:rPr lang="en">
                <a:solidFill>
                  <a:schemeClr val="dk2"/>
                </a:solidFill>
              </a:rPr>
              <a:t> $6000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4876000" y="225700"/>
            <a:ext cx="3830400" cy="1374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Deductible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(up to $3,000)</a:t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4876000" y="1854300"/>
            <a:ext cx="1860600" cy="14349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(20% of expenses after deductible up to $3,000)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6845800" y="1854300"/>
            <a:ext cx="1860600" cy="1434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</a:t>
            </a:r>
            <a:r>
              <a:rPr lang="en"/>
              <a:t>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(80% of expenses after deductible up to $12,000)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4876000" y="3543800"/>
            <a:ext cx="3830400" cy="1374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 of Pocket Max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(Everything after the total $6,000 is paid for by the provider)</a:t>
            </a:r>
            <a:endParaRPr/>
          </a:p>
        </p:txBody>
      </p:sp>
      <p:cxnSp>
        <p:nvCxnSpPr>
          <p:cNvPr id="82" name="Google Shape;82;p15"/>
          <p:cNvCxnSpPr>
            <a:endCxn id="79" idx="0"/>
          </p:cNvCxnSpPr>
          <p:nvPr/>
        </p:nvCxnSpPr>
        <p:spPr>
          <a:xfrm>
            <a:off x="5769700" y="1587600"/>
            <a:ext cx="36600" cy="26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5"/>
          <p:cNvCxnSpPr>
            <a:endCxn id="80" idx="0"/>
          </p:cNvCxnSpPr>
          <p:nvPr/>
        </p:nvCxnSpPr>
        <p:spPr>
          <a:xfrm>
            <a:off x="7764100" y="1611900"/>
            <a:ext cx="12000" cy="24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5"/>
          <p:cNvCxnSpPr>
            <a:stCxn id="79" idx="2"/>
            <a:endCxn id="81" idx="0"/>
          </p:cNvCxnSpPr>
          <p:nvPr/>
        </p:nvCxnSpPr>
        <p:spPr>
          <a:xfrm>
            <a:off x="5806300" y="3289200"/>
            <a:ext cx="984900" cy="25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5"/>
          <p:cNvCxnSpPr>
            <a:stCxn id="80" idx="2"/>
            <a:endCxn id="81" idx="0"/>
          </p:cNvCxnSpPr>
          <p:nvPr/>
        </p:nvCxnSpPr>
        <p:spPr>
          <a:xfrm flipH="1">
            <a:off x="6791200" y="3289200"/>
            <a:ext cx="984900" cy="25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5"/>
          <p:cNvCxnSpPr/>
          <p:nvPr/>
        </p:nvCxnSpPr>
        <p:spPr>
          <a:xfrm>
            <a:off x="3635725" y="797200"/>
            <a:ext cx="997200" cy="1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7" name="Google Shape;87;p15"/>
          <p:cNvCxnSpPr/>
          <p:nvPr/>
        </p:nvCxnSpPr>
        <p:spPr>
          <a:xfrm>
            <a:off x="3599225" y="821525"/>
            <a:ext cx="1179600" cy="120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8" name="Google Shape;88;p15"/>
          <p:cNvCxnSpPr/>
          <p:nvPr/>
        </p:nvCxnSpPr>
        <p:spPr>
          <a:xfrm flipH="1" rot="10800000">
            <a:off x="2966925" y="906575"/>
            <a:ext cx="1641600" cy="10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9" name="Google Shape;89;p15"/>
          <p:cNvCxnSpPr/>
          <p:nvPr/>
        </p:nvCxnSpPr>
        <p:spPr>
          <a:xfrm>
            <a:off x="2979100" y="1028250"/>
            <a:ext cx="1751100" cy="1045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0" name="Google Shape;90;p15"/>
          <p:cNvCxnSpPr/>
          <p:nvPr/>
        </p:nvCxnSpPr>
        <p:spPr>
          <a:xfrm flipH="1" rot="10800000">
            <a:off x="2906150" y="991825"/>
            <a:ext cx="1653600" cy="255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1" name="Google Shape;91;p15"/>
          <p:cNvCxnSpPr/>
          <p:nvPr/>
        </p:nvCxnSpPr>
        <p:spPr>
          <a:xfrm>
            <a:off x="2918300" y="1247125"/>
            <a:ext cx="1787400" cy="899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2" name="Google Shape;92;p15"/>
          <p:cNvCxnSpPr/>
          <p:nvPr/>
        </p:nvCxnSpPr>
        <p:spPr>
          <a:xfrm flipH="1" rot="10800000">
            <a:off x="2833175" y="1088900"/>
            <a:ext cx="1751100" cy="37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3" name="Google Shape;93;p15"/>
          <p:cNvCxnSpPr/>
          <p:nvPr/>
        </p:nvCxnSpPr>
        <p:spPr>
          <a:xfrm>
            <a:off x="2845350" y="1478150"/>
            <a:ext cx="1909200" cy="377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4" name="Google Shape;94;p15"/>
          <p:cNvCxnSpPr/>
          <p:nvPr/>
        </p:nvCxnSpPr>
        <p:spPr>
          <a:xfrm>
            <a:off x="3283075" y="1648375"/>
            <a:ext cx="1520100" cy="681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5" name="Google Shape;95;p15"/>
          <p:cNvCxnSpPr/>
          <p:nvPr/>
        </p:nvCxnSpPr>
        <p:spPr>
          <a:xfrm>
            <a:off x="3526275" y="1891575"/>
            <a:ext cx="1167300" cy="52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5"/>
          <p:cNvCxnSpPr/>
          <p:nvPr/>
        </p:nvCxnSpPr>
        <p:spPr>
          <a:xfrm>
            <a:off x="3514125" y="2073975"/>
            <a:ext cx="1118700" cy="413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/>
          <p:nvPr>
            <p:ph type="title"/>
          </p:nvPr>
        </p:nvSpPr>
        <p:spPr>
          <a:xfrm>
            <a:off x="1922200" y="225700"/>
            <a:ext cx="3938700" cy="389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Everyday advanced example</a:t>
            </a:r>
            <a:endParaRPr sz="1800"/>
          </a:p>
        </p:txBody>
      </p:sp>
      <p:sp>
        <p:nvSpPr>
          <p:cNvPr id="102" name="Google Shape;102;p16"/>
          <p:cNvSpPr txBox="1"/>
          <p:nvPr>
            <p:ph idx="1" type="body"/>
          </p:nvPr>
        </p:nvSpPr>
        <p:spPr>
          <a:xfrm>
            <a:off x="1891300" y="614800"/>
            <a:ext cx="1362600" cy="4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Deductible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X-ray:$700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Surgery:$2,300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"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F4CCCC"/>
                </a:highlight>
              </a:rPr>
              <a:t>Deductible Met</a:t>
            </a:r>
            <a:endParaRPr>
              <a:highlight>
                <a:srgbClr val="F4CCCC"/>
              </a:highlight>
            </a:endParaRPr>
          </a:p>
        </p:txBody>
      </p:sp>
      <p:sp>
        <p:nvSpPr>
          <p:cNvPr id="103" name="Google Shape;103;p16"/>
          <p:cNvSpPr/>
          <p:nvPr/>
        </p:nvSpPr>
        <p:spPr>
          <a:xfrm>
            <a:off x="6043300" y="225700"/>
            <a:ext cx="2918400" cy="1374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Deductible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(up to $3,000)</a:t>
            </a:r>
            <a:endParaRPr/>
          </a:p>
        </p:txBody>
      </p:sp>
      <p:sp>
        <p:nvSpPr>
          <p:cNvPr id="104" name="Google Shape;104;p16"/>
          <p:cNvSpPr/>
          <p:nvPr/>
        </p:nvSpPr>
        <p:spPr>
          <a:xfrm>
            <a:off x="6043300" y="1854300"/>
            <a:ext cx="1417500" cy="1434900"/>
          </a:xfrm>
          <a:prstGeom prst="rect">
            <a:avLst/>
          </a:prstGeom>
          <a:solidFill>
            <a:srgbClr val="D0E0E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(20% of expenses after deductible up to $3,000)</a:t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7544064" y="1854300"/>
            <a:ext cx="1417500" cy="14349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 Coinsurance Contribution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(80% of expenses after deductible up to $12,000)</a:t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6043300" y="3543800"/>
            <a:ext cx="2918400" cy="13740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 of Pocket Max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(Everything after the total $6,000 is paid for by the provider)</a:t>
            </a:r>
            <a:endParaRPr/>
          </a:p>
        </p:txBody>
      </p:sp>
      <p:cxnSp>
        <p:nvCxnSpPr>
          <p:cNvPr id="107" name="Google Shape;107;p16"/>
          <p:cNvCxnSpPr>
            <a:endCxn id="104" idx="0"/>
          </p:cNvCxnSpPr>
          <p:nvPr/>
        </p:nvCxnSpPr>
        <p:spPr>
          <a:xfrm>
            <a:off x="6724150" y="1587600"/>
            <a:ext cx="27900" cy="266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8" name="Google Shape;108;p16"/>
          <p:cNvCxnSpPr>
            <a:endCxn id="105" idx="0"/>
          </p:cNvCxnSpPr>
          <p:nvPr/>
        </p:nvCxnSpPr>
        <p:spPr>
          <a:xfrm>
            <a:off x="8243814" y="1611900"/>
            <a:ext cx="9000" cy="24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09" name="Google Shape;109;p16"/>
          <p:cNvCxnSpPr>
            <a:stCxn id="104" idx="2"/>
            <a:endCxn id="106" idx="0"/>
          </p:cNvCxnSpPr>
          <p:nvPr/>
        </p:nvCxnSpPr>
        <p:spPr>
          <a:xfrm>
            <a:off x="6752050" y="3289200"/>
            <a:ext cx="750600" cy="25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10" name="Google Shape;110;p16"/>
          <p:cNvCxnSpPr>
            <a:stCxn id="105" idx="2"/>
            <a:endCxn id="106" idx="0"/>
          </p:cNvCxnSpPr>
          <p:nvPr/>
        </p:nvCxnSpPr>
        <p:spPr>
          <a:xfrm flipH="1">
            <a:off x="7502514" y="3289200"/>
            <a:ext cx="750300" cy="254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1" name="Google Shape;111;p16"/>
          <p:cNvSpPr txBox="1"/>
          <p:nvPr/>
        </p:nvSpPr>
        <p:spPr>
          <a:xfrm>
            <a:off x="311700" y="225700"/>
            <a:ext cx="1313400" cy="20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F4CCCC"/>
                </a:highlight>
              </a:rPr>
              <a:t>Deductible: </a:t>
            </a:r>
            <a:r>
              <a:rPr lang="en">
                <a:solidFill>
                  <a:schemeClr val="dk2"/>
                </a:solidFill>
              </a:rPr>
              <a:t>$3000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D0E0E3"/>
                </a:highlight>
              </a:rPr>
              <a:t>Coinsurance:</a:t>
            </a:r>
            <a:r>
              <a:rPr lang="en">
                <a:solidFill>
                  <a:schemeClr val="dk2"/>
                </a:solidFill>
              </a:rPr>
              <a:t> 20%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highlight>
                  <a:srgbClr val="D9EAD3"/>
                </a:highlight>
              </a:rPr>
              <a:t>Out of Pocket Max:</a:t>
            </a:r>
            <a:r>
              <a:rPr lang="en">
                <a:solidFill>
                  <a:schemeClr val="dk2"/>
                </a:solidFill>
              </a:rPr>
              <a:t> $6000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0" y="2402275"/>
            <a:ext cx="1922400" cy="25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2 PCP Copays: $ 5 each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1 Specialist Copay: $10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X-ray: $700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Surgery: $35,000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Urgent care Copay: $10</a:t>
            </a:r>
            <a:endParaRPr/>
          </a:p>
        </p:txBody>
      </p:sp>
      <p:sp>
        <p:nvSpPr>
          <p:cNvPr id="113" name="Google Shape;113;p16"/>
          <p:cNvSpPr txBox="1"/>
          <p:nvPr>
            <p:ph idx="1" type="body"/>
          </p:nvPr>
        </p:nvSpPr>
        <p:spPr>
          <a:xfrm>
            <a:off x="3301549" y="614800"/>
            <a:ext cx="1362600" cy="4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highlight>
                  <a:srgbClr val="D0E0E3"/>
                </a:highlight>
              </a:rPr>
              <a:t>Coinsurance to </a:t>
            </a:r>
            <a:r>
              <a:rPr lang="en" sz="1100">
                <a:highlight>
                  <a:srgbClr val="D9EAD3"/>
                </a:highlight>
              </a:rPr>
              <a:t>Out of Pocket Max</a:t>
            </a:r>
            <a:endParaRPr sz="11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2PCP:$10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1 Specialist:$10</a:t>
            </a:r>
            <a:endParaRPr>
              <a:highlight>
                <a:srgbClr val="D9D2E9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0E0E3"/>
                </a:highlight>
              </a:rPr>
              <a:t>Surgery:$2,980 (20% Coinsurance of $15,000)</a:t>
            </a:r>
            <a:endParaRPr>
              <a:highlight>
                <a:srgbClr val="D0E0E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highlight>
                  <a:srgbClr val="D9EAD3"/>
                </a:highlight>
              </a:rPr>
              <a:t>Out of Pocket Met</a:t>
            </a:r>
            <a:endParaRPr sz="11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highlight>
                <a:srgbClr val="D9EAD3"/>
              </a:highlight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4664149" y="614800"/>
            <a:ext cx="1362600" cy="4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Provider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EAD3"/>
                </a:highlight>
              </a:rPr>
              <a:t>Surgery:$12,000 (80% Coinsurance of $15,00)</a:t>
            </a:r>
            <a:endParaRPr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highlight>
                  <a:srgbClr val="D9EAD3"/>
                </a:highlight>
              </a:rPr>
              <a:t>Provider Pays The Rest</a:t>
            </a:r>
            <a:endParaRPr sz="11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100">
                <a:highlight>
                  <a:srgbClr val="D9EAD3"/>
                </a:highlight>
              </a:rPr>
              <a:t>Surgery:$17,720</a:t>
            </a:r>
            <a:endParaRPr sz="1100">
              <a:highlight>
                <a:srgbClr val="D9EAD3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100">
                <a:highlight>
                  <a:srgbClr val="D9EAD3"/>
                </a:highlight>
              </a:rPr>
              <a:t>Urgent Care $10</a:t>
            </a:r>
            <a:endParaRPr sz="1100">
              <a:highlight>
                <a:srgbClr val="D9EAD3"/>
              </a:highlight>
            </a:endParaRPr>
          </a:p>
        </p:txBody>
      </p:sp>
      <p:cxnSp>
        <p:nvCxnSpPr>
          <p:cNvPr id="115" name="Google Shape;115;p16"/>
          <p:cNvCxnSpPr/>
          <p:nvPr/>
        </p:nvCxnSpPr>
        <p:spPr>
          <a:xfrm>
            <a:off x="1982000" y="111335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6"/>
          <p:cNvCxnSpPr/>
          <p:nvPr/>
        </p:nvCxnSpPr>
        <p:spPr>
          <a:xfrm>
            <a:off x="1982000" y="159970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6"/>
          <p:cNvCxnSpPr/>
          <p:nvPr/>
        </p:nvCxnSpPr>
        <p:spPr>
          <a:xfrm>
            <a:off x="1982000" y="190295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6"/>
          <p:cNvCxnSpPr/>
          <p:nvPr/>
        </p:nvCxnSpPr>
        <p:spPr>
          <a:xfrm>
            <a:off x="1982000" y="220285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6"/>
          <p:cNvCxnSpPr/>
          <p:nvPr/>
        </p:nvCxnSpPr>
        <p:spPr>
          <a:xfrm>
            <a:off x="1939900" y="328920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6"/>
          <p:cNvCxnSpPr/>
          <p:nvPr/>
        </p:nvCxnSpPr>
        <p:spPr>
          <a:xfrm>
            <a:off x="1939900" y="383305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6"/>
          <p:cNvCxnSpPr/>
          <p:nvPr/>
        </p:nvCxnSpPr>
        <p:spPr>
          <a:xfrm>
            <a:off x="1939900" y="4230800"/>
            <a:ext cx="3903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17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50" y="0"/>
            <a:ext cx="8318304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